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2" r:id="rId4"/>
    <p:sldId id="258" r:id="rId5"/>
    <p:sldId id="260" r:id="rId6"/>
    <p:sldId id="261" r:id="rId7"/>
    <p:sldId id="263" r:id="rId8"/>
    <p:sldId id="264" r:id="rId9"/>
    <p:sldId id="266" r:id="rId10"/>
    <p:sldId id="268" r:id="rId11"/>
    <p:sldId id="267" r:id="rId12"/>
    <p:sldId id="269" r:id="rId13"/>
    <p:sldId id="270" r:id="rId14"/>
    <p:sldId id="271" r:id="rId15"/>
    <p:sldId id="272" r:id="rId16"/>
    <p:sldId id="273" r:id="rId17"/>
    <p:sldId id="278"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68"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730D7-B8FF-43BF-B995-95E1816AD6F4}"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BAC374-7F72-4DB5-840C-C5E28D921CE2}" type="slidenum">
              <a:rPr lang="en-US" smtClean="0"/>
              <a:t>‹#›</a:t>
            </a:fld>
            <a:endParaRPr lang="en-US"/>
          </a:p>
        </p:txBody>
      </p:sp>
    </p:spTree>
    <p:extLst>
      <p:ext uri="{BB962C8B-B14F-4D97-AF65-F5344CB8AC3E}">
        <p14:creationId xmlns:p14="http://schemas.microsoft.com/office/powerpoint/2010/main" val="179214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BAC374-7F72-4DB5-840C-C5E28D921CE2}" type="slidenum">
              <a:rPr lang="en-US" smtClean="0"/>
              <a:t>14</a:t>
            </a:fld>
            <a:endParaRPr lang="en-US"/>
          </a:p>
        </p:txBody>
      </p:sp>
    </p:spTree>
    <p:extLst>
      <p:ext uri="{BB962C8B-B14F-4D97-AF65-F5344CB8AC3E}">
        <p14:creationId xmlns:p14="http://schemas.microsoft.com/office/powerpoint/2010/main" val="1238622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2A6E-2B92-2658-9DF2-D0D8B4A58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7D44A9-8F75-2BFF-D41C-11F38AC172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4EC287-302F-8534-02A4-C18C100B7E8C}"/>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5" name="Footer Placeholder 4">
            <a:extLst>
              <a:ext uri="{FF2B5EF4-FFF2-40B4-BE49-F238E27FC236}">
                <a16:creationId xmlns:a16="http://schemas.microsoft.com/office/drawing/2014/main" id="{AE08BBCA-B150-AC2D-33FD-0732BFCAB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CF365-914D-38F8-68A5-433BC6177226}"/>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2212054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084D-2060-7C2C-7962-6884191C1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65B37E-7B60-D57A-C23D-63DF1B5E93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58B90-BD76-6AAE-F5BD-C76BC1C33506}"/>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5" name="Footer Placeholder 4">
            <a:extLst>
              <a:ext uri="{FF2B5EF4-FFF2-40B4-BE49-F238E27FC236}">
                <a16:creationId xmlns:a16="http://schemas.microsoft.com/office/drawing/2014/main" id="{D97E1E4E-A240-6C96-86D3-74B70B5C7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ABA40-52F3-DAC8-947F-BDC6400C75D6}"/>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404995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7279B2-C238-B074-9385-37EA616A39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044456-CC75-0C7F-3979-FA6CD0F006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107AB9-216F-810A-576C-7D8CD6EA9D34}"/>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5" name="Footer Placeholder 4">
            <a:extLst>
              <a:ext uri="{FF2B5EF4-FFF2-40B4-BE49-F238E27FC236}">
                <a16:creationId xmlns:a16="http://schemas.microsoft.com/office/drawing/2014/main" id="{B58C85BD-2D3B-33D1-6409-DEC1EBFD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6A05F-A863-A0B4-0C3F-70FF47F93F59}"/>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400940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6BA5-C98E-2329-DA2F-80C36E6B2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446C90-9FB9-1DAE-0DDD-CA05C39ADB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085DF-B5C4-C6DE-65E6-42417B6FB9C5}"/>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5" name="Footer Placeholder 4">
            <a:extLst>
              <a:ext uri="{FF2B5EF4-FFF2-40B4-BE49-F238E27FC236}">
                <a16:creationId xmlns:a16="http://schemas.microsoft.com/office/drawing/2014/main" id="{A44D3653-E9AE-F16A-4906-B5D4E2E9A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C1E0-4958-589F-2ABA-405C4DAA7964}"/>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396433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3354-A7B4-AADB-3A29-E505262CED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DD0937-3EAB-8A0A-614A-92FFC472A9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98723-9295-76A3-EAEC-F18A9076D0B5}"/>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5" name="Footer Placeholder 4">
            <a:extLst>
              <a:ext uri="{FF2B5EF4-FFF2-40B4-BE49-F238E27FC236}">
                <a16:creationId xmlns:a16="http://schemas.microsoft.com/office/drawing/2014/main" id="{8E85E993-C72B-234A-021D-E1716D8ED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3BFC68-B83E-5CDE-D638-AF5C9A55BFBB}"/>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306297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7DA2-E46A-63B8-35BF-5385BA63B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7DCC62-481A-DECA-BC1E-2397D6073C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4EED54-35C7-5A75-40EE-C7C74F297C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E9BE42-DFC4-B880-87F6-4310098D5D12}"/>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6" name="Footer Placeholder 5">
            <a:extLst>
              <a:ext uri="{FF2B5EF4-FFF2-40B4-BE49-F238E27FC236}">
                <a16:creationId xmlns:a16="http://schemas.microsoft.com/office/drawing/2014/main" id="{6F42B4A2-D68C-02EB-8F75-45C9A1536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73D67-C251-1EAF-7598-FE3CFFDDE698}"/>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157747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86BB-BD8B-FF0B-F967-2EAFBEFB76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095126-86C0-88B2-6FD5-60F1CEA757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3C1BC2-5CB5-1B2B-1B22-37CC8FDE52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AFDE2A-DDB1-40C3-35E1-64B3E2DFD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91020E-AFCF-A082-38D8-2C80DEAF06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05279D-8588-E35A-E937-32D01F9B51D2}"/>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8" name="Footer Placeholder 7">
            <a:extLst>
              <a:ext uri="{FF2B5EF4-FFF2-40B4-BE49-F238E27FC236}">
                <a16:creationId xmlns:a16="http://schemas.microsoft.com/office/drawing/2014/main" id="{CD49A8F8-0ECD-7AA6-7E2F-6B1362582C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A7F10C-B294-B851-AFC9-587326C0F663}"/>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139138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EA29-9D4A-6CD9-B824-0E2A4CCDE2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8EBB85-30EB-3EF3-6CFF-E6B56EC7C1BC}"/>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4" name="Footer Placeholder 3">
            <a:extLst>
              <a:ext uri="{FF2B5EF4-FFF2-40B4-BE49-F238E27FC236}">
                <a16:creationId xmlns:a16="http://schemas.microsoft.com/office/drawing/2014/main" id="{1A0A3784-5899-FA16-4651-E175FE5DCA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2BB723-7C65-05C6-F91D-5FB18714C0AF}"/>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2433119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8656FF-CBBF-826B-2A6F-FDF300965D72}"/>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3" name="Footer Placeholder 2">
            <a:extLst>
              <a:ext uri="{FF2B5EF4-FFF2-40B4-BE49-F238E27FC236}">
                <a16:creationId xmlns:a16="http://schemas.microsoft.com/office/drawing/2014/main" id="{D12B3ED5-A71D-DF36-B1E3-8191ACFE16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EB65A6-2C47-6B8C-EA2C-13190B5600EB}"/>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69975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EDC5-0DD8-3EB9-E466-E3829EE42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64367A-DB9B-8F42-0FED-C7F7C137D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2E75D4-7A3D-9593-5F37-EAB4889F3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4E4F5-AE84-67A1-2094-708E2E2C25E3}"/>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6" name="Footer Placeholder 5">
            <a:extLst>
              <a:ext uri="{FF2B5EF4-FFF2-40B4-BE49-F238E27FC236}">
                <a16:creationId xmlns:a16="http://schemas.microsoft.com/office/drawing/2014/main" id="{BACA55E6-1EE7-7E18-9C04-65F67A898E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8650E-979F-EE11-3359-39C8F29CD9E1}"/>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1983598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B14A-AEC4-BBA9-C4BC-33D65DF1A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3594E5-9DE7-DE74-B09B-463FC0407E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EA8F8B-48ED-AF0A-E8FC-01D1D418C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43DCC-B568-FB2A-5E5F-964D9BFCCE4E}"/>
              </a:ext>
            </a:extLst>
          </p:cNvPr>
          <p:cNvSpPr>
            <a:spLocks noGrp="1"/>
          </p:cNvSpPr>
          <p:nvPr>
            <p:ph type="dt" sz="half" idx="10"/>
          </p:nvPr>
        </p:nvSpPr>
        <p:spPr/>
        <p:txBody>
          <a:bodyPr/>
          <a:lstStyle/>
          <a:p>
            <a:fld id="{886CCFD6-660C-403D-B14C-B737F02809B8}" type="datetimeFigureOut">
              <a:rPr lang="en-US" smtClean="0"/>
              <a:t>6/18/2024</a:t>
            </a:fld>
            <a:endParaRPr lang="en-US"/>
          </a:p>
        </p:txBody>
      </p:sp>
      <p:sp>
        <p:nvSpPr>
          <p:cNvPr id="6" name="Footer Placeholder 5">
            <a:extLst>
              <a:ext uri="{FF2B5EF4-FFF2-40B4-BE49-F238E27FC236}">
                <a16:creationId xmlns:a16="http://schemas.microsoft.com/office/drawing/2014/main" id="{3755BCD7-1953-729A-DC15-0D2C0A123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924F8-3DA0-0EE7-4A40-CB34F3660A9E}"/>
              </a:ext>
            </a:extLst>
          </p:cNvPr>
          <p:cNvSpPr>
            <a:spLocks noGrp="1"/>
          </p:cNvSpPr>
          <p:nvPr>
            <p:ph type="sldNum" sz="quarter" idx="12"/>
          </p:nvPr>
        </p:nvSpPr>
        <p:spPr/>
        <p:txBody>
          <a:bodyPr/>
          <a:lstStyle/>
          <a:p>
            <a:fld id="{6ED7E392-336C-4C71-9A83-A2BA2BB29D7E}" type="slidenum">
              <a:rPr lang="en-US" smtClean="0"/>
              <a:t>‹#›</a:t>
            </a:fld>
            <a:endParaRPr lang="en-US"/>
          </a:p>
        </p:txBody>
      </p:sp>
    </p:spTree>
    <p:extLst>
      <p:ext uri="{BB962C8B-B14F-4D97-AF65-F5344CB8AC3E}">
        <p14:creationId xmlns:p14="http://schemas.microsoft.com/office/powerpoint/2010/main" val="3761317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tile tx="0" ty="0" sx="100000" sy="100000" flip="none" algn="ctr"/>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3C6ABF-55F1-681C-0337-CEE694E88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63A16A-41AB-1CAA-C547-4097F6C927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7E14D-36FF-E39F-3098-F392C2ED3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6CCFD6-660C-403D-B14C-B737F02809B8}" type="datetimeFigureOut">
              <a:rPr lang="en-US" smtClean="0"/>
              <a:t>6/18/2024</a:t>
            </a:fld>
            <a:endParaRPr lang="en-US"/>
          </a:p>
        </p:txBody>
      </p:sp>
      <p:sp>
        <p:nvSpPr>
          <p:cNvPr id="5" name="Footer Placeholder 4">
            <a:extLst>
              <a:ext uri="{FF2B5EF4-FFF2-40B4-BE49-F238E27FC236}">
                <a16:creationId xmlns:a16="http://schemas.microsoft.com/office/drawing/2014/main" id="{6166FFFF-95C1-5A24-FF98-2F0A893D7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4978BE-820E-BA70-1D0F-1693424ADD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7E392-336C-4C71-9A83-A2BA2BB29D7E}" type="slidenum">
              <a:rPr lang="en-US" smtClean="0"/>
              <a:t>‹#›</a:t>
            </a:fld>
            <a:endParaRPr lang="en-US"/>
          </a:p>
        </p:txBody>
      </p:sp>
    </p:spTree>
    <p:extLst>
      <p:ext uri="{BB962C8B-B14F-4D97-AF65-F5344CB8AC3E}">
        <p14:creationId xmlns:p14="http://schemas.microsoft.com/office/powerpoint/2010/main" val="423797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50000">
              <a:schemeClr val="bg2">
                <a:alpha val="78000"/>
                <a:lumMod val="79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92E5-F1E6-B2FC-C567-5544E82DF577}"/>
              </a:ext>
            </a:extLst>
          </p:cNvPr>
          <p:cNvSpPr>
            <a:spLocks noGrp="1"/>
          </p:cNvSpPr>
          <p:nvPr>
            <p:ph type="ctrTitle"/>
          </p:nvPr>
        </p:nvSpPr>
        <p:spPr>
          <a:xfrm>
            <a:off x="6684334" y="946458"/>
            <a:ext cx="4827182" cy="2608520"/>
          </a:xfrm>
          <a:noFill/>
          <a:ln>
            <a:noFill/>
          </a:ln>
        </p:spPr>
        <p:style>
          <a:lnRef idx="0">
            <a:scrgbClr r="0" g="0" b="0"/>
          </a:lnRef>
          <a:fillRef idx="0">
            <a:scrgbClr r="0" g="0" b="0"/>
          </a:fillRef>
          <a:effectRef idx="0">
            <a:scrgbClr r="0" g="0" b="0"/>
          </a:effectRef>
          <a:fontRef idx="minor">
            <a:schemeClr val="dk1"/>
          </a:fontRef>
        </p:style>
        <p:txBody>
          <a:bodyPr anchor="ctr">
            <a:noAutofit/>
          </a:bodyPr>
          <a:lstStyle/>
          <a:p>
            <a:pPr algn="l"/>
            <a:r>
              <a:rPr lang="en-US" b="1" dirty="0">
                <a:effectLst>
                  <a:outerShdw blurRad="38100" dist="38100" dir="2700000" algn="tl">
                    <a:srgbClr val="000000">
                      <a:alpha val="43137"/>
                    </a:srgbClr>
                  </a:outerShdw>
                </a:effectLst>
              </a:rPr>
              <a:t>GraphAny</a:t>
            </a:r>
            <a:br>
              <a:rPr lang="en-US" sz="4400" b="1" dirty="0">
                <a:effectLst>
                  <a:outerShdw blurRad="38100" dist="38100" dir="2700000" algn="tl">
                    <a:srgbClr val="000000">
                      <a:alpha val="43137"/>
                    </a:srgbClr>
                  </a:outerShdw>
                </a:effectLst>
              </a:rPr>
            </a:br>
            <a:r>
              <a:rPr lang="en-US" sz="2800" b="1" dirty="0">
                <a:effectLst>
                  <a:outerShdw blurRad="38100" dist="38100" dir="2700000" algn="tl">
                    <a:srgbClr val="000000">
                      <a:alpha val="43137"/>
                    </a:srgbClr>
                  </a:outerShdw>
                </a:effectLst>
              </a:rPr>
              <a:t>A Foundation Model for Node Classification on Any Graph</a:t>
            </a:r>
            <a:endParaRPr lang="en-US" sz="4400" b="1"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3FFD8C8E-7F43-3E94-21F4-E63D6FCCFE81}"/>
              </a:ext>
            </a:extLst>
          </p:cNvPr>
          <p:cNvSpPr>
            <a:spLocks noGrp="1"/>
          </p:cNvSpPr>
          <p:nvPr>
            <p:ph type="subTitle" idx="1"/>
          </p:nvPr>
        </p:nvSpPr>
        <p:spPr>
          <a:xfrm>
            <a:off x="6684334" y="4260288"/>
            <a:ext cx="4323908" cy="1372084"/>
          </a:xfrm>
          <a:noFill/>
          <a:ln>
            <a:noFill/>
          </a:ln>
        </p:spPr>
        <p:style>
          <a:lnRef idx="0">
            <a:scrgbClr r="0" g="0" b="0"/>
          </a:lnRef>
          <a:fillRef idx="0">
            <a:scrgbClr r="0" g="0" b="0"/>
          </a:fillRef>
          <a:effectRef idx="0">
            <a:scrgbClr r="0" g="0" b="0"/>
          </a:effectRef>
          <a:fontRef idx="minor">
            <a:schemeClr val="dk1"/>
          </a:fontRef>
        </p:style>
        <p:txBody>
          <a:bodyPr anchor="ctr">
            <a:normAutofit fontScale="92500" lnSpcReduction="20000"/>
          </a:bodyPr>
          <a:lstStyle/>
          <a:p>
            <a:pPr algn="l"/>
            <a:r>
              <a:rPr lang="en-US" sz="2000" dirty="0"/>
              <a:t>Author(s): </a:t>
            </a:r>
            <a:r>
              <a:rPr lang="en-US" sz="2000" dirty="0" err="1"/>
              <a:t>Jianan</a:t>
            </a:r>
            <a:r>
              <a:rPr lang="en-US" sz="2000" dirty="0"/>
              <a:t> Zhao et al.</a:t>
            </a:r>
          </a:p>
          <a:p>
            <a:pPr algn="l"/>
            <a:r>
              <a:rPr lang="en-US" sz="2000" dirty="0"/>
              <a:t>Mila - Québec AI Institute, University of Montréal, Intel AI Lab </a:t>
            </a:r>
          </a:p>
          <a:p>
            <a:pPr algn="l"/>
            <a:r>
              <a:rPr lang="en-US" sz="2000" dirty="0"/>
              <a:t>University of Oxford, HEC Montréal, CIFAR AI Chair</a:t>
            </a:r>
          </a:p>
        </p:txBody>
      </p:sp>
      <p:sp>
        <p:nvSpPr>
          <p:cNvPr id="4" name="Subtitle 2">
            <a:extLst>
              <a:ext uri="{FF2B5EF4-FFF2-40B4-BE49-F238E27FC236}">
                <a16:creationId xmlns:a16="http://schemas.microsoft.com/office/drawing/2014/main" id="{116D19D0-F137-2B19-23AC-73BED3A77B61}"/>
              </a:ext>
            </a:extLst>
          </p:cNvPr>
          <p:cNvSpPr txBox="1">
            <a:spLocks/>
          </p:cNvSpPr>
          <p:nvPr/>
        </p:nvSpPr>
        <p:spPr>
          <a:xfrm>
            <a:off x="6684334" y="3066811"/>
            <a:ext cx="5507666" cy="1069199"/>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gn="l"/>
            <a:r>
              <a:rPr lang="en-US" sz="2000" dirty="0"/>
              <a:t>Ali Vefghi</a:t>
            </a:r>
          </a:p>
          <a:p>
            <a:pPr algn="l"/>
            <a:r>
              <a:rPr lang="en-US" sz="2000" dirty="0"/>
              <a:t>Prof. Rahmati</a:t>
            </a:r>
          </a:p>
        </p:txBody>
      </p:sp>
      <p:pic>
        <p:nvPicPr>
          <p:cNvPr id="1026" name="Picture 2">
            <a:extLst>
              <a:ext uri="{FF2B5EF4-FFF2-40B4-BE49-F238E27FC236}">
                <a16:creationId xmlns:a16="http://schemas.microsoft.com/office/drawing/2014/main" id="{3354AFF2-6C93-D937-B1EE-437D3F443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01" y="458829"/>
            <a:ext cx="5789915" cy="594034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CB6D5630-1962-9F87-0B90-05BACDA5A23B}"/>
              </a:ext>
            </a:extLst>
          </p:cNvPr>
          <p:cNvCxnSpPr/>
          <p:nvPr/>
        </p:nvCxnSpPr>
        <p:spPr>
          <a:xfrm>
            <a:off x="6585098" y="751367"/>
            <a:ext cx="0" cy="5032744"/>
          </a:xfrm>
          <a:prstGeom prst="line">
            <a:avLst/>
          </a:prstGeom>
          <a:ln w="5715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A7D211B6-96F3-7FC9-F19A-9471B6939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727" y="87128"/>
            <a:ext cx="1069198" cy="1069198"/>
          </a:xfrm>
          <a:prstGeom prst="rect">
            <a:avLst/>
          </a:prstGeom>
        </p:spPr>
      </p:pic>
      <p:pic>
        <p:nvPicPr>
          <p:cNvPr id="9" name="Picture 8">
            <a:extLst>
              <a:ext uri="{FF2B5EF4-FFF2-40B4-BE49-F238E27FC236}">
                <a16:creationId xmlns:a16="http://schemas.microsoft.com/office/drawing/2014/main" id="{D7EDF075-32CE-7C1E-7103-48C7A8A51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102" y="26739"/>
            <a:ext cx="1189976" cy="1189976"/>
          </a:xfrm>
          <a:prstGeom prst="rect">
            <a:avLst/>
          </a:prstGeom>
        </p:spPr>
      </p:pic>
    </p:spTree>
    <p:extLst>
      <p:ext uri="{BB962C8B-B14F-4D97-AF65-F5344CB8AC3E}">
        <p14:creationId xmlns:p14="http://schemas.microsoft.com/office/powerpoint/2010/main" val="119113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F31BEF-662D-6036-B5C6-8E8C4D299C55}"/>
              </a:ext>
            </a:extLst>
          </p:cNvPr>
          <p:cNvPicPr>
            <a:picLocks noGrp="1" noChangeAspect="1"/>
          </p:cNvPicPr>
          <p:nvPr>
            <p:ph idx="1"/>
          </p:nvPr>
        </p:nvPicPr>
        <p:blipFill rotWithShape="1">
          <a:blip r:embed="rId2"/>
          <a:srcRect b="14036"/>
          <a:stretch/>
        </p:blipFill>
        <p:spPr>
          <a:xfrm>
            <a:off x="871441" y="1581426"/>
            <a:ext cx="9096139" cy="4831902"/>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
        <p:nvSpPr>
          <p:cNvPr id="4" name="Title 1">
            <a:extLst>
              <a:ext uri="{FF2B5EF4-FFF2-40B4-BE49-F238E27FC236}">
                <a16:creationId xmlns:a16="http://schemas.microsoft.com/office/drawing/2014/main" id="{19EE7D20-C989-0BE0-40E5-BA0D050524C7}"/>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Permutation-Invariant Attention with Distance Features</a:t>
            </a:r>
          </a:p>
        </p:txBody>
      </p:sp>
      <p:pic>
        <p:nvPicPr>
          <p:cNvPr id="6" name="Picture 5">
            <a:extLst>
              <a:ext uri="{FF2B5EF4-FFF2-40B4-BE49-F238E27FC236}">
                <a16:creationId xmlns:a16="http://schemas.microsoft.com/office/drawing/2014/main" id="{71F68607-047F-83ED-E3A2-CF97C21200F9}"/>
              </a:ext>
            </a:extLst>
          </p:cNvPr>
          <p:cNvPicPr>
            <a:picLocks noChangeAspect="1"/>
          </p:cNvPicPr>
          <p:nvPr/>
        </p:nvPicPr>
        <p:blipFill rotWithShape="1">
          <a:blip r:embed="rId3"/>
          <a:srcRect l="48006" t="15346" r="40766" b="13569"/>
          <a:stretch/>
        </p:blipFill>
        <p:spPr>
          <a:xfrm>
            <a:off x="10390096" y="1584362"/>
            <a:ext cx="1133511" cy="1828612"/>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2505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C1DB86-2AEA-57E7-8102-0AE16E2BF53B}"/>
              </a:ext>
            </a:extLst>
          </p:cNvPr>
          <p:cNvPicPr>
            <a:picLocks noGrp="1" noChangeAspect="1"/>
          </p:cNvPicPr>
          <p:nvPr>
            <p:ph idx="1"/>
          </p:nvPr>
        </p:nvPicPr>
        <p:blipFill>
          <a:blip r:embed="rId2"/>
          <a:stretch>
            <a:fillRect/>
          </a:stretch>
        </p:blipFill>
        <p:spPr>
          <a:xfrm>
            <a:off x="512746" y="1656785"/>
            <a:ext cx="8503087" cy="1473276"/>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pic>
        <p:nvPicPr>
          <p:cNvPr id="7" name="Picture 6">
            <a:extLst>
              <a:ext uri="{FF2B5EF4-FFF2-40B4-BE49-F238E27FC236}">
                <a16:creationId xmlns:a16="http://schemas.microsoft.com/office/drawing/2014/main" id="{ED2A4278-70CA-FD9C-F6C6-2CAD5D3E2D0B}"/>
              </a:ext>
            </a:extLst>
          </p:cNvPr>
          <p:cNvPicPr>
            <a:picLocks noChangeAspect="1"/>
          </p:cNvPicPr>
          <p:nvPr/>
        </p:nvPicPr>
        <p:blipFill>
          <a:blip r:embed="rId3"/>
          <a:stretch>
            <a:fillRect/>
          </a:stretch>
        </p:blipFill>
        <p:spPr>
          <a:xfrm>
            <a:off x="512746" y="3258872"/>
            <a:ext cx="8547539" cy="1593932"/>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
        <p:nvSpPr>
          <p:cNvPr id="4" name="Title 1">
            <a:extLst>
              <a:ext uri="{FF2B5EF4-FFF2-40B4-BE49-F238E27FC236}">
                <a16:creationId xmlns:a16="http://schemas.microsoft.com/office/drawing/2014/main" id="{63C9ADBC-7832-0E47-1171-020C332E32EA}"/>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Robust Dimension Generalization with Entropy Normalization</a:t>
            </a:r>
          </a:p>
        </p:txBody>
      </p:sp>
      <p:pic>
        <p:nvPicPr>
          <p:cNvPr id="9" name="Picture 8">
            <a:extLst>
              <a:ext uri="{FF2B5EF4-FFF2-40B4-BE49-F238E27FC236}">
                <a16:creationId xmlns:a16="http://schemas.microsoft.com/office/drawing/2014/main" id="{1AA4EB06-5F34-F0E9-35C6-0F9A9D3B9613}"/>
              </a:ext>
            </a:extLst>
          </p:cNvPr>
          <p:cNvPicPr>
            <a:picLocks noChangeAspect="1"/>
          </p:cNvPicPr>
          <p:nvPr/>
        </p:nvPicPr>
        <p:blipFill rotWithShape="1">
          <a:blip r:embed="rId4"/>
          <a:srcRect l="51112" t="56832" r="24076" b="7135"/>
          <a:stretch/>
        </p:blipFill>
        <p:spPr>
          <a:xfrm>
            <a:off x="9325586" y="1797934"/>
            <a:ext cx="2504867" cy="926926"/>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91865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137E690-405B-3965-D612-B2A50CBB6543}"/>
              </a:ext>
            </a:extLst>
          </p:cNvPr>
          <p:cNvPicPr>
            <a:picLocks noGrp="1" noChangeAspect="1"/>
          </p:cNvPicPr>
          <p:nvPr>
            <p:ph idx="1"/>
          </p:nvPr>
        </p:nvPicPr>
        <p:blipFill>
          <a:blip r:embed="rId2"/>
          <a:stretch>
            <a:fillRect/>
          </a:stretch>
        </p:blipFill>
        <p:spPr>
          <a:xfrm>
            <a:off x="2033148" y="1825625"/>
            <a:ext cx="8125703" cy="4351338"/>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4" name="Title 1">
            <a:extLst>
              <a:ext uri="{FF2B5EF4-FFF2-40B4-BE49-F238E27FC236}">
                <a16:creationId xmlns:a16="http://schemas.microsoft.com/office/drawing/2014/main" id="{6FB1FF2A-B4B5-38D2-30D5-E160462E4012}"/>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Analysis of Time Complexity</a:t>
            </a:r>
          </a:p>
        </p:txBody>
      </p:sp>
    </p:spTree>
    <p:extLst>
      <p:ext uri="{BB962C8B-B14F-4D97-AF65-F5344CB8AC3E}">
        <p14:creationId xmlns:p14="http://schemas.microsoft.com/office/powerpoint/2010/main" val="337840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2B451-C62E-1BA3-AABD-1AD9884EB2D6}"/>
              </a:ext>
            </a:extLst>
          </p:cNvPr>
          <p:cNvSpPr>
            <a:spLocks noGrp="1"/>
          </p:cNvSpPr>
          <p:nvPr>
            <p:ph idx="1"/>
          </p:nvPr>
        </p:nvSpPr>
        <p:spPr/>
        <p:txBody>
          <a:bodyPr>
            <a:normAutofit/>
          </a:bodyPr>
          <a:lstStyle/>
          <a:p>
            <a:r>
              <a:rPr lang="en-US" sz="2000" dirty="0"/>
              <a:t>Compiled a diverse collection of 31 node classification datasets from three sources: </a:t>
            </a:r>
            <a:r>
              <a:rPr lang="en-US" sz="2000" dirty="0" err="1"/>
              <a:t>PyG</a:t>
            </a:r>
            <a:r>
              <a:rPr lang="en-US" sz="2000" dirty="0"/>
              <a:t> , DGL , and OGB . </a:t>
            </a:r>
          </a:p>
          <a:p>
            <a:pPr marL="0" indent="0">
              <a:buNone/>
            </a:pPr>
            <a:endParaRPr lang="en-US" sz="2000" dirty="0"/>
          </a:p>
          <a:p>
            <a:r>
              <a:rPr lang="en-US" sz="2000" dirty="0"/>
              <a:t>These datasets encompass a wide range of graph types including academic collaboration networks, social networks, e-commerce networks and knowledge graphs, with sizes varying from a few hundreds to a few millions of nodes. </a:t>
            </a:r>
          </a:p>
          <a:p>
            <a:pPr marL="0" indent="0">
              <a:buNone/>
            </a:pPr>
            <a:endParaRPr lang="en-US" sz="2000" dirty="0"/>
          </a:p>
          <a:p>
            <a:r>
              <a:rPr lang="en-US" sz="2000" dirty="0"/>
              <a:t>The number of classes across these datasets ranges from 2 to 70. </a:t>
            </a:r>
          </a:p>
          <a:p>
            <a:pPr marL="0" indent="0">
              <a:buNone/>
            </a:pPr>
            <a:endParaRPr lang="en-US" sz="2000" dirty="0"/>
          </a:p>
          <a:p>
            <a:r>
              <a:rPr lang="en-US" sz="2000" dirty="0"/>
              <a:t>default split if it exists, otherwise, standard semi-supervised setting, where 20 nodes are randomly selected as training nodes for each label.</a:t>
            </a:r>
          </a:p>
        </p:txBody>
      </p:sp>
      <p:sp>
        <p:nvSpPr>
          <p:cNvPr id="7" name="Title 1">
            <a:extLst>
              <a:ext uri="{FF2B5EF4-FFF2-40B4-BE49-F238E27FC236}">
                <a16:creationId xmlns:a16="http://schemas.microsoft.com/office/drawing/2014/main" id="{A59D9A9C-5AC5-08E3-12E7-0382C9715F36}"/>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Datasets</a:t>
            </a:r>
          </a:p>
        </p:txBody>
      </p:sp>
    </p:spTree>
    <p:extLst>
      <p:ext uri="{BB962C8B-B14F-4D97-AF65-F5344CB8AC3E}">
        <p14:creationId xmlns:p14="http://schemas.microsoft.com/office/powerpoint/2010/main" val="681022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3A365-D1F0-01E1-D594-0B697DC5F54C}"/>
              </a:ext>
            </a:extLst>
          </p:cNvPr>
          <p:cNvPicPr>
            <a:picLocks noChangeAspect="1"/>
          </p:cNvPicPr>
          <p:nvPr/>
        </p:nvPicPr>
        <p:blipFill rotWithShape="1">
          <a:blip r:embed="rId3"/>
          <a:srcRect b="25198"/>
          <a:stretch/>
        </p:blipFill>
        <p:spPr>
          <a:xfrm>
            <a:off x="909648" y="2882915"/>
            <a:ext cx="10501133" cy="1756591"/>
          </a:xfrm>
          <a:prstGeom prst="rect">
            <a:avLst/>
          </a:prstGeom>
          <a:solidFill>
            <a:srgbClr val="000000">
              <a:shade val="95000"/>
            </a:srgbClr>
          </a:solidFill>
          <a:ln w="28575" cap="sq">
            <a:solidFill>
              <a:srgbClr val="000000"/>
            </a:solidFill>
            <a:miter lim="800000"/>
          </a:ln>
          <a:effectLst>
            <a:outerShdw blurRad="254000" dist="190500" dir="2700000" sy="90000" algn="bl" rotWithShape="0">
              <a:srgbClr val="000000">
                <a:alpha val="40000"/>
              </a:srgbClr>
            </a:outerShdw>
          </a:effectLst>
        </p:spPr>
      </p:pic>
      <p:sp>
        <p:nvSpPr>
          <p:cNvPr id="11" name="Title 1">
            <a:extLst>
              <a:ext uri="{FF2B5EF4-FFF2-40B4-BE49-F238E27FC236}">
                <a16:creationId xmlns:a16="http://schemas.microsoft.com/office/drawing/2014/main" id="{3FC9C66E-C45C-D10A-4EC4-812E72DFCA38}"/>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Implementation details</a:t>
            </a:r>
          </a:p>
        </p:txBody>
      </p:sp>
    </p:spTree>
    <p:extLst>
      <p:ext uri="{BB962C8B-B14F-4D97-AF65-F5344CB8AC3E}">
        <p14:creationId xmlns:p14="http://schemas.microsoft.com/office/powerpoint/2010/main" val="347050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099959-130F-FAA0-7470-70A731C9DC96}"/>
              </a:ext>
            </a:extLst>
          </p:cNvPr>
          <p:cNvPicPr>
            <a:picLocks noGrp="1" noChangeAspect="1"/>
          </p:cNvPicPr>
          <p:nvPr>
            <p:ph idx="1"/>
          </p:nvPr>
        </p:nvPicPr>
        <p:blipFill>
          <a:blip r:embed="rId2"/>
          <a:stretch>
            <a:fillRect/>
          </a:stretch>
        </p:blipFill>
        <p:spPr>
          <a:xfrm>
            <a:off x="394456" y="1957933"/>
            <a:ext cx="11403087" cy="4418319"/>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Title 1">
            <a:extLst>
              <a:ext uri="{FF2B5EF4-FFF2-40B4-BE49-F238E27FC236}">
                <a16:creationId xmlns:a16="http://schemas.microsoft.com/office/drawing/2014/main" id="{8C4B7126-AB9B-A521-8C3B-2867BCB37EC1}"/>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Results</a:t>
            </a:r>
          </a:p>
        </p:txBody>
      </p:sp>
    </p:spTree>
    <p:extLst>
      <p:ext uri="{BB962C8B-B14F-4D97-AF65-F5344CB8AC3E}">
        <p14:creationId xmlns:p14="http://schemas.microsoft.com/office/powerpoint/2010/main" val="3607634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D870A2-49B3-C174-CB03-1A3E74ADF3BD}"/>
              </a:ext>
            </a:extLst>
          </p:cNvPr>
          <p:cNvPicPr>
            <a:picLocks noGrp="1" noChangeAspect="1"/>
          </p:cNvPicPr>
          <p:nvPr>
            <p:ph idx="1"/>
          </p:nvPr>
        </p:nvPicPr>
        <p:blipFill>
          <a:blip r:embed="rId2"/>
          <a:stretch>
            <a:fillRect/>
          </a:stretch>
        </p:blipFill>
        <p:spPr>
          <a:xfrm>
            <a:off x="444765" y="1965405"/>
            <a:ext cx="11302469" cy="4429279"/>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Title 1">
            <a:extLst>
              <a:ext uri="{FF2B5EF4-FFF2-40B4-BE49-F238E27FC236}">
                <a16:creationId xmlns:a16="http://schemas.microsoft.com/office/drawing/2014/main" id="{E83D8F01-E44B-760E-2DD3-52C42B3FA886}"/>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Results</a:t>
            </a:r>
          </a:p>
        </p:txBody>
      </p:sp>
    </p:spTree>
    <p:extLst>
      <p:ext uri="{BB962C8B-B14F-4D97-AF65-F5344CB8AC3E}">
        <p14:creationId xmlns:p14="http://schemas.microsoft.com/office/powerpoint/2010/main" val="3815386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DE5334-ED5E-84D7-4AF2-38D0A38ED1A0}"/>
              </a:ext>
            </a:extLst>
          </p:cNvPr>
          <p:cNvPicPr>
            <a:picLocks noChangeAspect="1"/>
          </p:cNvPicPr>
          <p:nvPr/>
        </p:nvPicPr>
        <p:blipFill>
          <a:blip r:embed="rId2"/>
          <a:stretch>
            <a:fillRect/>
          </a:stretch>
        </p:blipFill>
        <p:spPr>
          <a:xfrm>
            <a:off x="2557760" y="1399216"/>
            <a:ext cx="6509917" cy="5301850"/>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9" name="Title 1">
            <a:extLst>
              <a:ext uri="{FF2B5EF4-FFF2-40B4-BE49-F238E27FC236}">
                <a16:creationId xmlns:a16="http://schemas.microsoft.com/office/drawing/2014/main" id="{FC8DD90B-3F44-0A3F-0B6B-38D723089321}"/>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Results</a:t>
            </a:r>
          </a:p>
        </p:txBody>
      </p:sp>
    </p:spTree>
    <p:extLst>
      <p:ext uri="{BB962C8B-B14F-4D97-AF65-F5344CB8AC3E}">
        <p14:creationId xmlns:p14="http://schemas.microsoft.com/office/powerpoint/2010/main" val="301244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F74BEA-B545-3454-F551-ECC00688FB7E}"/>
              </a:ext>
            </a:extLst>
          </p:cNvPr>
          <p:cNvPicPr>
            <a:picLocks noGrp="1" noChangeAspect="1"/>
          </p:cNvPicPr>
          <p:nvPr>
            <p:ph idx="1"/>
          </p:nvPr>
        </p:nvPicPr>
        <p:blipFill>
          <a:blip r:embed="rId2"/>
          <a:stretch>
            <a:fillRect/>
          </a:stretch>
        </p:blipFill>
        <p:spPr>
          <a:xfrm>
            <a:off x="1734081" y="1660236"/>
            <a:ext cx="8723838" cy="4938965"/>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Title 1">
            <a:extLst>
              <a:ext uri="{FF2B5EF4-FFF2-40B4-BE49-F238E27FC236}">
                <a16:creationId xmlns:a16="http://schemas.microsoft.com/office/drawing/2014/main" id="{6DD86E08-9921-81FD-2CA5-7DF4B7D201C3}"/>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Results</a:t>
            </a:r>
          </a:p>
        </p:txBody>
      </p:sp>
    </p:spTree>
    <p:extLst>
      <p:ext uri="{BB962C8B-B14F-4D97-AF65-F5344CB8AC3E}">
        <p14:creationId xmlns:p14="http://schemas.microsoft.com/office/powerpoint/2010/main" val="1075763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ABA033-300F-FDCC-F90F-2B28C29E4E41}"/>
              </a:ext>
            </a:extLst>
          </p:cNvPr>
          <p:cNvPicPr>
            <a:picLocks noGrp="1" noChangeAspect="1"/>
          </p:cNvPicPr>
          <p:nvPr>
            <p:ph idx="1"/>
          </p:nvPr>
        </p:nvPicPr>
        <p:blipFill>
          <a:blip r:embed="rId2"/>
          <a:stretch>
            <a:fillRect/>
          </a:stretch>
        </p:blipFill>
        <p:spPr>
          <a:xfrm>
            <a:off x="2578696" y="1813351"/>
            <a:ext cx="7034607" cy="4929238"/>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4" name="Title 1">
            <a:extLst>
              <a:ext uri="{FF2B5EF4-FFF2-40B4-BE49-F238E27FC236}">
                <a16:creationId xmlns:a16="http://schemas.microsoft.com/office/drawing/2014/main" id="{32EC3E51-5D8A-467C-2EAB-C9FE40B575C0}"/>
              </a:ext>
            </a:extLst>
          </p:cNvPr>
          <p:cNvSpPr txBox="1">
            <a:spLocks/>
          </p:cNvSpPr>
          <p:nvPr/>
        </p:nvSpPr>
        <p:spPr>
          <a:xfrm>
            <a:off x="441252" y="258799"/>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Ablation Study on Entropy Normalization  and Attention Parameterization</a:t>
            </a:r>
          </a:p>
        </p:txBody>
      </p:sp>
    </p:spTree>
    <p:extLst>
      <p:ext uri="{BB962C8B-B14F-4D97-AF65-F5344CB8AC3E}">
        <p14:creationId xmlns:p14="http://schemas.microsoft.com/office/powerpoint/2010/main" val="1343875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31AE-CAFC-5841-88D0-DF689F0C9427}"/>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Definitions</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 name="Content Placeholder 2">
            <a:extLst>
              <a:ext uri="{FF2B5EF4-FFF2-40B4-BE49-F238E27FC236}">
                <a16:creationId xmlns:a16="http://schemas.microsoft.com/office/drawing/2014/main" id="{4D384F23-8B06-1B37-2795-DE548E11362F}"/>
              </a:ext>
            </a:extLst>
          </p:cNvPr>
          <p:cNvSpPr>
            <a:spLocks noGrp="1"/>
          </p:cNvSpPr>
          <p:nvPr>
            <p:ph idx="1"/>
          </p:nvPr>
        </p:nvSpPr>
        <p:spPr/>
        <p:txBody>
          <a:bodyPr>
            <a:normAutofit/>
          </a:bodyPr>
          <a:lstStyle/>
          <a:p>
            <a:r>
              <a:rPr lang="en-US" sz="2000" b="1" dirty="0">
                <a:ea typeface="Yu Gothic" panose="020B0400000000000000" pitchFamily="34" charset="-128"/>
                <a:cs typeface="+mj-cs"/>
              </a:rPr>
              <a:t>Foundation models</a:t>
            </a:r>
          </a:p>
          <a:p>
            <a:pPr marL="0" indent="0">
              <a:buNone/>
            </a:pPr>
            <a:r>
              <a:rPr lang="en-US" sz="2000" dirty="0"/>
              <a:t>trained on broad data such that it can be applied across a wide range of use cases </a:t>
            </a:r>
            <a:r>
              <a:rPr lang="en-US" sz="2000" dirty="0">
                <a:ea typeface="Yu Gothic" panose="020B0400000000000000" pitchFamily="34" charset="-128"/>
                <a:cs typeface="+mj-cs"/>
              </a:rPr>
              <a:t>(text or images)</a:t>
            </a:r>
          </a:p>
          <a:p>
            <a:pPr marL="0" indent="0">
              <a:buNone/>
            </a:pPr>
            <a:r>
              <a:rPr lang="en-US" sz="2000" dirty="0">
                <a:ea typeface="Yu Gothic" panose="020B0400000000000000" pitchFamily="34" charset="-128"/>
                <a:cs typeface="+mj-cs"/>
              </a:rPr>
              <a:t>a shared input space across all tasks (e.g. a vocabulary of tokens or a patch of pixels)</a:t>
            </a:r>
          </a:p>
          <a:p>
            <a:pPr marL="0" indent="0">
              <a:buNone/>
            </a:pPr>
            <a:endParaRPr lang="fa-IR" sz="2000" dirty="0">
              <a:ea typeface="Yu Gothic" panose="020B0400000000000000" pitchFamily="34" charset="-128"/>
              <a:cs typeface="+mj-cs"/>
            </a:endParaRPr>
          </a:p>
          <a:p>
            <a:r>
              <a:rPr lang="en-US" sz="2000" b="1" dirty="0">
                <a:ea typeface="Yu Gothic" panose="020B0400000000000000" pitchFamily="34" charset="-128"/>
                <a:cs typeface="+mj-cs"/>
              </a:rPr>
              <a:t>Inference </a:t>
            </a:r>
          </a:p>
          <a:p>
            <a:pPr marL="0" indent="0">
              <a:buNone/>
            </a:pPr>
            <a:endParaRPr lang="en-US" sz="2000" b="1" dirty="0">
              <a:ea typeface="Yu Gothic" panose="020B0400000000000000" pitchFamily="34" charset="-128"/>
              <a:cs typeface="+mj-cs"/>
            </a:endParaRPr>
          </a:p>
          <a:p>
            <a:r>
              <a:rPr lang="en-US" sz="2000" b="1" dirty="0">
                <a:ea typeface="Yu Gothic" panose="020B0400000000000000" pitchFamily="34" charset="-128"/>
                <a:cs typeface="+mj-cs"/>
              </a:rPr>
              <a:t>Inductive/transductive</a:t>
            </a:r>
          </a:p>
          <a:p>
            <a:pPr marL="0" indent="0">
              <a:buNone/>
            </a:pPr>
            <a:endParaRPr lang="en-US" sz="2000" b="1" dirty="0">
              <a:ea typeface="Yu Gothic" panose="020B0400000000000000" pitchFamily="34" charset="-128"/>
              <a:cs typeface="+mj-cs"/>
            </a:endParaRPr>
          </a:p>
          <a:p>
            <a:r>
              <a:rPr lang="en-US" sz="2000" b="1" dirty="0">
                <a:ea typeface="Yu Gothic" panose="020B0400000000000000" pitchFamily="34" charset="-128"/>
                <a:cs typeface="+mj-cs"/>
              </a:rPr>
              <a:t>Homophilic/ heterophilic graphs</a:t>
            </a:r>
          </a:p>
          <a:p>
            <a:pPr marL="0" indent="0">
              <a:buNone/>
            </a:pPr>
            <a:r>
              <a:rPr lang="en-US" sz="2000" dirty="0">
                <a:ea typeface="Yu Gothic" panose="020B0400000000000000" pitchFamily="34" charset="-128"/>
                <a:cs typeface="+mj-cs"/>
              </a:rPr>
              <a:t>In homophilic graphs, node label largely depends on the labels of its close neighbors whereas in heterophilic graphs, node label does not depend on the neighboring nodes.</a:t>
            </a:r>
            <a:endParaRPr lang="fa-IR" sz="2000" dirty="0">
              <a:ea typeface="Yu Gothic" panose="020B0400000000000000" pitchFamily="34" charset="-128"/>
              <a:cs typeface="+mj-cs"/>
            </a:endParaRPr>
          </a:p>
          <a:p>
            <a:endParaRPr lang="en-US" sz="2000" dirty="0">
              <a:ea typeface="Yu Gothic" panose="020B0400000000000000" pitchFamily="34" charset="-128"/>
              <a:cs typeface="+mj-cs"/>
            </a:endParaRPr>
          </a:p>
        </p:txBody>
      </p:sp>
    </p:spTree>
    <p:extLst>
      <p:ext uri="{BB962C8B-B14F-4D97-AF65-F5344CB8AC3E}">
        <p14:creationId xmlns:p14="http://schemas.microsoft.com/office/powerpoint/2010/main" val="3715512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332571-4523-0D9F-8A83-0317C7DBF06D}"/>
              </a:ext>
            </a:extLst>
          </p:cNvPr>
          <p:cNvSpPr>
            <a:spLocks noGrp="1"/>
          </p:cNvSpPr>
          <p:nvPr>
            <p:ph idx="1"/>
          </p:nvPr>
        </p:nvSpPr>
        <p:spPr/>
        <p:txBody>
          <a:bodyPr>
            <a:normAutofit/>
          </a:bodyPr>
          <a:lstStyle/>
          <a:p>
            <a:r>
              <a:rPr lang="en-US" sz="2000" dirty="0"/>
              <a:t>First, LinearGNNs have limited expressiveness and cannot fit complex functions on graphs, which may restrict the overall expressiveness of GraphAny even if we combine LinearGNNs with learned attention for each node</a:t>
            </a:r>
          </a:p>
          <a:p>
            <a:pPr marL="0" indent="0">
              <a:buNone/>
            </a:pPr>
            <a:endParaRPr lang="en-US" sz="2000" dirty="0"/>
          </a:p>
          <a:p>
            <a:r>
              <a:rPr lang="en-US" sz="2000" dirty="0"/>
              <a:t>Second, GraphAny can only solve node classification tasks at the moment, excluding regression tasks, edge-level or graph-level tasks</a:t>
            </a:r>
          </a:p>
          <a:p>
            <a:pPr marL="0" indent="0">
              <a:buNone/>
            </a:pPr>
            <a:endParaRPr lang="en-US" sz="2000" dirty="0"/>
          </a:p>
          <a:p>
            <a:r>
              <a:rPr lang="en-US" sz="2000" dirty="0"/>
              <a:t>Besides, it remains an open question how to apply GraphAny to relational graphs, since non-</a:t>
            </a:r>
            <a:r>
              <a:rPr lang="en-US" sz="2000" dirty="0" err="1"/>
              <a:t>pararmetric</a:t>
            </a:r>
            <a:r>
              <a:rPr lang="en-US" sz="2000" dirty="0"/>
              <a:t> models have never been shown effective for relational graphs</a:t>
            </a:r>
          </a:p>
          <a:p>
            <a:endParaRPr lang="en-US" sz="2000" dirty="0"/>
          </a:p>
          <a:p>
            <a:r>
              <a:rPr lang="en-US" sz="2000" dirty="0"/>
              <a:t>What did I learn from this paper?</a:t>
            </a:r>
          </a:p>
        </p:txBody>
      </p:sp>
      <p:sp>
        <p:nvSpPr>
          <p:cNvPr id="7" name="Title 1">
            <a:extLst>
              <a:ext uri="{FF2B5EF4-FFF2-40B4-BE49-F238E27FC236}">
                <a16:creationId xmlns:a16="http://schemas.microsoft.com/office/drawing/2014/main" id="{46669670-4FF5-A48C-0157-B39833CF0AD1}"/>
              </a:ext>
            </a:extLst>
          </p:cNvPr>
          <p:cNvSpPr txBox="1">
            <a:spLocks/>
          </p:cNvSpPr>
          <p:nvPr/>
        </p:nvSpPr>
        <p:spPr>
          <a:xfrm>
            <a:off x="441252" y="2587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Limitations and Future Work</a:t>
            </a:r>
          </a:p>
        </p:txBody>
      </p:sp>
    </p:spTree>
    <p:extLst>
      <p:ext uri="{BB962C8B-B14F-4D97-AF65-F5344CB8AC3E}">
        <p14:creationId xmlns:p14="http://schemas.microsoft.com/office/powerpoint/2010/main" val="4248141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C00F71-FE44-4D9E-8014-7E7BEAEC1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8" cy="6857999"/>
          </a:xfrm>
          <a:prstGeom prst="rect">
            <a:avLst/>
          </a:prstGeom>
        </p:spPr>
      </p:pic>
      <p:sp>
        <p:nvSpPr>
          <p:cNvPr id="2" name="Title 1">
            <a:extLst>
              <a:ext uri="{FF2B5EF4-FFF2-40B4-BE49-F238E27FC236}">
                <a16:creationId xmlns:a16="http://schemas.microsoft.com/office/drawing/2014/main" id="{D8A4823E-0AC4-29F0-4F72-F436096C8B3D}"/>
              </a:ext>
            </a:extLst>
          </p:cNvPr>
          <p:cNvSpPr>
            <a:spLocks noGrp="1"/>
          </p:cNvSpPr>
          <p:nvPr>
            <p:ph type="title"/>
          </p:nvPr>
        </p:nvSpPr>
        <p:spPr>
          <a:xfrm>
            <a:off x="838200" y="2766218"/>
            <a:ext cx="10515600" cy="1325563"/>
          </a:xfrm>
        </p:spPr>
        <p:style>
          <a:lnRef idx="0">
            <a:schemeClr val="accent1"/>
          </a:lnRef>
          <a:fillRef idx="3">
            <a:schemeClr val="accent1"/>
          </a:fillRef>
          <a:effectRef idx="3">
            <a:schemeClr val="accent1"/>
          </a:effectRef>
          <a:fontRef idx="minor">
            <a:schemeClr val="lt1"/>
          </a:fontRef>
        </p:style>
        <p:txBody>
          <a:bodyPr>
            <a:normAutofit/>
          </a:bodyPr>
          <a:lstStyle/>
          <a:p>
            <a:pPr algn="ctr"/>
            <a:r>
              <a:rPr lang="en-US" sz="8800" b="1" dirty="0">
                <a:solidFill>
                  <a:schemeClr val="bg1"/>
                </a:solidFill>
              </a:rPr>
              <a:t>Thank You </a:t>
            </a:r>
          </a:p>
        </p:txBody>
      </p:sp>
    </p:spTree>
    <p:extLst>
      <p:ext uri="{BB962C8B-B14F-4D97-AF65-F5344CB8AC3E}">
        <p14:creationId xmlns:p14="http://schemas.microsoft.com/office/powerpoint/2010/main" val="269029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D036E1-504B-B787-84BC-C1CA6A8BCDD6}"/>
                  </a:ext>
                </a:extLst>
              </p:cNvPr>
              <p:cNvSpPr>
                <a:spLocks noGrp="1"/>
              </p:cNvSpPr>
              <p:nvPr>
                <p:ph idx="1"/>
              </p:nvPr>
            </p:nvSpPr>
            <p:spPr>
              <a:xfrm>
                <a:off x="348792" y="1690689"/>
                <a:ext cx="3780148" cy="4276974"/>
              </a:xfrm>
            </p:spPr>
            <p:txBody>
              <a:bodyPr>
                <a:normAutofit/>
              </a:bodyPr>
              <a:lstStyle/>
              <a:p>
                <a:r>
                  <a:rPr lang="en-US" sz="2000" dirty="0"/>
                  <a:t>a graph G = (V, E)</a:t>
                </a:r>
              </a:p>
              <a:p>
                <a:r>
                  <a:rPr lang="en-US" sz="2000" dirty="0"/>
                  <a:t>an adjacency matrix A</a:t>
                </a:r>
              </a:p>
              <a:p>
                <a:r>
                  <a:rPr lang="en-US" sz="2000" dirty="0"/>
                  <a:t>node features X</a:t>
                </a:r>
              </a:p>
              <a:p>
                <a:r>
                  <a:rPr lang="en-US" sz="2000" dirty="0"/>
                  <a:t>a set of labeled nodes </a:t>
                </a:r>
                <a14:m>
                  <m:oMath xmlns:m="http://schemas.openxmlformats.org/officeDocument/2006/math">
                    <m:sSub>
                      <m:sSubPr>
                        <m:ctrlPr>
                          <a:rPr lang="en-US" sz="2000" i="1" smtClean="0">
                            <a:latin typeface="Cambria Math" panose="02040503050406030204" pitchFamily="18" charset="0"/>
                          </a:rPr>
                        </m:ctrlPr>
                      </m:sSubPr>
                      <m:e>
                        <m:r>
                          <m:rPr>
                            <m:nor/>
                          </m:rPr>
                          <a:rPr lang="en-US" sz="2000" dirty="0"/>
                          <m:t>V</m:t>
                        </m:r>
                      </m:e>
                      <m:sub>
                        <m:r>
                          <m:rPr>
                            <m:nor/>
                          </m:rPr>
                          <a:rPr lang="en-US" sz="2000" dirty="0"/>
                          <m:t>L</m:t>
                        </m:r>
                      </m:sub>
                    </m:sSub>
                  </m:oMath>
                </a14:m>
                <a:endParaRPr lang="en-US" sz="2000" dirty="0"/>
              </a:p>
              <a:p>
                <a:r>
                  <a:rPr lang="en-US" sz="2000" dirty="0"/>
                  <a:t>their labels </a:t>
                </a:r>
                <a14:m>
                  <m:oMath xmlns:m="http://schemas.openxmlformats.org/officeDocument/2006/math">
                    <m:sSub>
                      <m:sSubPr>
                        <m:ctrlPr>
                          <a:rPr lang="en-US" sz="2000" i="1" smtClean="0">
                            <a:latin typeface="Cambria Math" panose="02040503050406030204" pitchFamily="18" charset="0"/>
                          </a:rPr>
                        </m:ctrlPr>
                      </m:sSubPr>
                      <m:e>
                        <m:r>
                          <m:rPr>
                            <m:nor/>
                          </m:rPr>
                          <a:rPr lang="en-US" sz="2000" i="0" dirty="0" smtClean="0"/>
                          <m:t>Y</m:t>
                        </m:r>
                      </m:e>
                      <m:sub>
                        <m:r>
                          <m:rPr>
                            <m:nor/>
                          </m:rPr>
                          <a:rPr lang="en-US" sz="2000" dirty="0"/>
                          <m:t>L</m:t>
                        </m:r>
                      </m:sub>
                    </m:sSub>
                    <m:r>
                      <a:rPr lang="en-US" sz="2000" i="1" dirty="0" smtClean="0">
                        <a:latin typeface="Cambria Math" panose="02040503050406030204" pitchFamily="18" charset="0"/>
                      </a:rPr>
                      <m:t> </m:t>
                    </m:r>
                  </m:oMath>
                </a14:m>
                <a:endParaRPr lang="en-US" sz="2000" dirty="0"/>
              </a:p>
              <a:p>
                <a:r>
                  <a:rPr lang="en-US" sz="2000" dirty="0"/>
                  <a:t>c is the number of unique label classes</a:t>
                </a:r>
              </a:p>
              <a:p>
                <a:pPr marL="0" indent="0">
                  <a:buNone/>
                </a:pPr>
                <a:r>
                  <a:rPr lang="en-US" sz="2000" dirty="0"/>
                  <a:t>The goal is to predict the labels Y’ for all the unlabeled nodes </a:t>
                </a:r>
              </a:p>
              <a:p>
                <a:pPr marL="0" indent="0">
                  <a:buNone/>
                </a:pPr>
                <a14:m>
                  <m:oMath xmlns:m="http://schemas.openxmlformats.org/officeDocument/2006/math">
                    <m:sSub>
                      <m:sSubPr>
                        <m:ctrlPr>
                          <a:rPr lang="en-US" sz="2000" i="1">
                            <a:latin typeface="Cambria Math" panose="02040503050406030204" pitchFamily="18" charset="0"/>
                          </a:rPr>
                        </m:ctrlPr>
                      </m:sSubPr>
                      <m:e>
                        <m:r>
                          <m:rPr>
                            <m:nor/>
                          </m:rPr>
                          <a:rPr lang="en-US" sz="2000" dirty="0"/>
                          <m:t>V</m:t>
                        </m:r>
                      </m:e>
                      <m:sub>
                        <m:r>
                          <m:rPr>
                            <m:nor/>
                          </m:rPr>
                          <a:rPr lang="en-US" sz="2000" b="0" i="0" dirty="0" smtClean="0"/>
                          <m:t>U</m:t>
                        </m:r>
                      </m:sub>
                    </m:sSub>
                  </m:oMath>
                </a14:m>
                <a:r>
                  <a:rPr lang="en-US" sz="2000" dirty="0"/>
                  <a:t> = V -</a:t>
                </a:r>
                <a14:m>
                  <m:oMath xmlns:m="http://schemas.openxmlformats.org/officeDocument/2006/math">
                    <m:r>
                      <a:rPr lang="en-US" sz="2000" b="0" i="0" smtClean="0">
                        <a:latin typeface="Cambria Math" panose="02040503050406030204" pitchFamily="18" charset="0"/>
                      </a:rPr>
                      <m:t> </m:t>
                    </m:r>
                    <m:sSub>
                      <m:sSubPr>
                        <m:ctrlPr>
                          <a:rPr lang="en-US" sz="2000" i="1" smtClean="0">
                            <a:latin typeface="Cambria Math" panose="02040503050406030204" pitchFamily="18" charset="0"/>
                          </a:rPr>
                        </m:ctrlPr>
                      </m:sSubPr>
                      <m:e>
                        <m:r>
                          <m:rPr>
                            <m:nor/>
                          </m:rPr>
                          <a:rPr lang="en-US" sz="2000" dirty="0"/>
                          <m:t>V</m:t>
                        </m:r>
                      </m:e>
                      <m:sub>
                        <m:r>
                          <m:rPr>
                            <m:nor/>
                          </m:rPr>
                          <a:rPr lang="en-US" sz="2000" dirty="0"/>
                          <m:t>L</m:t>
                        </m:r>
                      </m:sub>
                    </m:sSub>
                  </m:oMath>
                </a14:m>
                <a:r>
                  <a:rPr lang="en-US" sz="2000" dirty="0"/>
                  <a:t> </a:t>
                </a:r>
              </a:p>
              <a:p>
                <a:pPr marL="0" indent="0">
                  <a:buNone/>
                </a:pPr>
                <a:r>
                  <a:rPr lang="en-US" sz="2000" dirty="0"/>
                  <a:t>in the graph.</a:t>
                </a:r>
              </a:p>
            </p:txBody>
          </p:sp>
        </mc:Choice>
        <mc:Fallback xmlns="">
          <p:sp>
            <p:nvSpPr>
              <p:cNvPr id="3" name="Content Placeholder 2">
                <a:extLst>
                  <a:ext uri="{FF2B5EF4-FFF2-40B4-BE49-F238E27FC236}">
                    <a16:creationId xmlns:a16="http://schemas.microsoft.com/office/drawing/2014/main" id="{F5D036E1-504B-B787-84BC-C1CA6A8BCDD6}"/>
                  </a:ext>
                </a:extLst>
              </p:cNvPr>
              <p:cNvSpPr>
                <a:spLocks noGrp="1" noRot="1" noChangeAspect="1" noMove="1" noResize="1" noEditPoints="1" noAdjustHandles="1" noChangeArrowheads="1" noChangeShapeType="1" noTextEdit="1"/>
              </p:cNvSpPr>
              <p:nvPr>
                <p:ph idx="1"/>
              </p:nvPr>
            </p:nvSpPr>
            <p:spPr>
              <a:xfrm>
                <a:off x="348792" y="1690689"/>
                <a:ext cx="3780148" cy="4276974"/>
              </a:xfrm>
              <a:blipFill>
                <a:blip r:embed="rId2"/>
                <a:stretch>
                  <a:fillRect l="-1613" t="-142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8909A455-134D-E843-6A7B-E436920A6E50}"/>
              </a:ext>
            </a:extLst>
          </p:cNvPr>
          <p:cNvSpPr txBox="1">
            <a:spLocks/>
          </p:cNvSpPr>
          <p:nvPr/>
        </p:nvSpPr>
        <p:spPr>
          <a:xfrm>
            <a:off x="2931735" y="1809078"/>
            <a:ext cx="14815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9" name="Picture 8">
            <a:extLst>
              <a:ext uri="{FF2B5EF4-FFF2-40B4-BE49-F238E27FC236}">
                <a16:creationId xmlns:a16="http://schemas.microsoft.com/office/drawing/2014/main" id="{1AAB66D5-7388-FE48-34C5-D94FCE5EC796}"/>
              </a:ext>
            </a:extLst>
          </p:cNvPr>
          <p:cNvPicPr>
            <a:picLocks noChangeAspect="1"/>
          </p:cNvPicPr>
          <p:nvPr/>
        </p:nvPicPr>
        <p:blipFill>
          <a:blip r:embed="rId3"/>
          <a:stretch>
            <a:fillRect/>
          </a:stretch>
        </p:blipFill>
        <p:spPr>
          <a:xfrm>
            <a:off x="4234141" y="1584362"/>
            <a:ext cx="7772100" cy="4276974"/>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sp>
        <p:nvSpPr>
          <p:cNvPr id="11" name="Title 1">
            <a:extLst>
              <a:ext uri="{FF2B5EF4-FFF2-40B4-BE49-F238E27FC236}">
                <a16:creationId xmlns:a16="http://schemas.microsoft.com/office/drawing/2014/main" id="{61AEDA0D-0712-D4D7-512E-120A64CA0535}"/>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Problem definition</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77649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3D8C85-6C65-1A20-4BEF-D3531A97E101}"/>
              </a:ext>
            </a:extLst>
          </p:cNvPr>
          <p:cNvSpPr>
            <a:spLocks noGrp="1"/>
          </p:cNvSpPr>
          <p:nvPr>
            <p:ph idx="1"/>
          </p:nvPr>
        </p:nvSpPr>
        <p:spPr>
          <a:xfrm>
            <a:off x="782968" y="1584362"/>
            <a:ext cx="3341038" cy="4276974"/>
          </a:xfrm>
        </p:spPr>
        <p:txBody>
          <a:bodyPr>
            <a:normAutofit fontScale="92500" lnSpcReduction="20000"/>
          </a:bodyPr>
          <a:lstStyle/>
          <a:p>
            <a:r>
              <a:rPr lang="en-US" sz="2000" b="1" dirty="0">
                <a:cs typeface="Times New Roman" panose="02020603050405020304" pitchFamily="18" charset="0"/>
              </a:rPr>
              <a:t>Different feature and label spaces across graphs </a:t>
            </a:r>
          </a:p>
          <a:p>
            <a:pPr marL="0" indent="0">
              <a:buNone/>
            </a:pPr>
            <a:r>
              <a:rPr lang="en-US" sz="2000" dirty="0">
                <a:cs typeface="Times New Roman" panose="02020603050405020304" pitchFamily="18" charset="0"/>
              </a:rPr>
              <a:t>Existing models learn transformations specific to the dimension, type, and structure of the features and labels used in the training, and cannot perform inference on feature and label spaces that are different from the training ones, </a:t>
            </a:r>
            <a:r>
              <a:rPr lang="en-US" sz="2000" dirty="0"/>
              <a:t>which can also appear in an arbitrary permuted order.</a:t>
            </a: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a:p>
            <a:r>
              <a:rPr lang="en-US" sz="2000" b="1" dirty="0">
                <a:cs typeface="Times New Roman" panose="02020603050405020304" pitchFamily="18" charset="0"/>
              </a:rPr>
              <a:t>An inductive function</a:t>
            </a:r>
          </a:p>
          <a:p>
            <a:pPr marL="0" indent="0">
              <a:buNone/>
            </a:pPr>
            <a:r>
              <a:rPr lang="en-US" sz="2000" dirty="0">
                <a:cs typeface="Times New Roman" panose="02020603050405020304" pitchFamily="18" charset="0"/>
              </a:rPr>
              <a:t>Existing models learn functions specific to the training graph and cannot generalize to new graphs.</a:t>
            </a:r>
          </a:p>
        </p:txBody>
      </p:sp>
      <p:sp>
        <p:nvSpPr>
          <p:cNvPr id="8" name="Title 1">
            <a:extLst>
              <a:ext uri="{FF2B5EF4-FFF2-40B4-BE49-F238E27FC236}">
                <a16:creationId xmlns:a16="http://schemas.microsoft.com/office/drawing/2014/main" id="{C8FE7F99-3918-2F90-5A01-DB428192272A}"/>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Problem definition</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10" name="Picture 9">
            <a:extLst>
              <a:ext uri="{FF2B5EF4-FFF2-40B4-BE49-F238E27FC236}">
                <a16:creationId xmlns:a16="http://schemas.microsoft.com/office/drawing/2014/main" id="{20627188-EC95-F6DB-0785-9260AEEB1067}"/>
              </a:ext>
            </a:extLst>
          </p:cNvPr>
          <p:cNvPicPr>
            <a:picLocks noChangeAspect="1"/>
          </p:cNvPicPr>
          <p:nvPr/>
        </p:nvPicPr>
        <p:blipFill>
          <a:blip r:embed="rId2"/>
          <a:stretch>
            <a:fillRect/>
          </a:stretch>
        </p:blipFill>
        <p:spPr>
          <a:xfrm>
            <a:off x="4465722" y="1664142"/>
            <a:ext cx="7351847" cy="3438461"/>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905378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04C83F-A19B-8BFD-B202-6CA660D9DA9E}"/>
              </a:ext>
            </a:extLst>
          </p:cNvPr>
          <p:cNvSpPr>
            <a:spLocks noGrp="1"/>
          </p:cNvSpPr>
          <p:nvPr>
            <p:ph idx="1"/>
          </p:nvPr>
        </p:nvSpPr>
        <p:spPr/>
        <p:txBody>
          <a:bodyPr>
            <a:normAutofit fontScale="62500" lnSpcReduction="20000"/>
          </a:bodyPr>
          <a:lstStyle/>
          <a:p>
            <a:r>
              <a:rPr lang="en-US" b="1" dirty="0"/>
              <a:t>leverage large language models (LLMs) to solve graph tasks </a:t>
            </a:r>
          </a:p>
          <a:p>
            <a:pPr marL="0" indent="0">
              <a:buNone/>
            </a:pPr>
            <a:r>
              <a:rPr lang="en-US" dirty="0"/>
              <a:t>- they can only deal with text-attributed graphs (text node features and labels) </a:t>
            </a:r>
          </a:p>
          <a:p>
            <a:pPr marL="0" indent="0">
              <a:buNone/>
            </a:pPr>
            <a:r>
              <a:rPr lang="en-US" dirty="0"/>
              <a:t>- features may even be continuous.</a:t>
            </a:r>
          </a:p>
          <a:p>
            <a:pPr marL="0" indent="0">
              <a:buNone/>
            </a:pPr>
            <a:endParaRPr lang="en-US" dirty="0"/>
          </a:p>
          <a:p>
            <a:r>
              <a:rPr lang="en-US" b="1" dirty="0"/>
              <a:t>Inductive Node Classification</a:t>
            </a:r>
          </a:p>
          <a:p>
            <a:pPr marL="0" indent="0">
              <a:buNone/>
            </a:pPr>
            <a:r>
              <a:rPr lang="en-US" dirty="0"/>
              <a:t>- use known node labels as features and train-test setup is limited to different partitions of the same bigger graph</a:t>
            </a:r>
          </a:p>
          <a:p>
            <a:endParaRPr lang="en-US" dirty="0"/>
          </a:p>
          <a:p>
            <a:r>
              <a:rPr lang="en-US" b="1" dirty="0"/>
              <a:t>Labels as Features</a:t>
            </a:r>
          </a:p>
          <a:p>
            <a:pPr marL="0" indent="0">
              <a:buNone/>
            </a:pPr>
            <a:endParaRPr lang="en-US" b="1" dirty="0"/>
          </a:p>
          <a:p>
            <a:r>
              <a:rPr lang="en-US" b="1" dirty="0"/>
              <a:t>Graph Foundation Models</a:t>
            </a:r>
          </a:p>
          <a:p>
            <a:pPr marL="0" indent="0">
              <a:buNone/>
            </a:pPr>
            <a:r>
              <a:rPr lang="en-US" dirty="0"/>
              <a:t>- the main challenge of graph foundation models (GFM) is finding an invariant graph vocabulary that transfers across different graphs. </a:t>
            </a:r>
          </a:p>
          <a:p>
            <a:pPr marL="0" indent="0">
              <a:buNone/>
            </a:pPr>
            <a:r>
              <a:rPr lang="en-US" dirty="0"/>
              <a:t>- LLMs are used here but the sequential nature of LLMs is suitable for graphs with permutation invariance?</a:t>
            </a:r>
          </a:p>
        </p:txBody>
      </p:sp>
      <p:sp>
        <p:nvSpPr>
          <p:cNvPr id="7" name="Title 1">
            <a:extLst>
              <a:ext uri="{FF2B5EF4-FFF2-40B4-BE49-F238E27FC236}">
                <a16:creationId xmlns:a16="http://schemas.microsoft.com/office/drawing/2014/main" id="{BFE9C3FB-DA7B-4455-6236-B21E627370B9}"/>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Related works</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4001480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C7FF28-91DC-CD61-BC87-20EC4D32486B}"/>
              </a:ext>
            </a:extLst>
          </p:cNvPr>
          <p:cNvSpPr>
            <a:spLocks noGrp="1"/>
          </p:cNvSpPr>
          <p:nvPr>
            <p:ph idx="1"/>
          </p:nvPr>
        </p:nvSpPr>
        <p:spPr/>
        <p:txBody>
          <a:bodyPr>
            <a:normAutofit/>
          </a:bodyPr>
          <a:lstStyle/>
          <a:p>
            <a:pPr marL="0" indent="0">
              <a:buNone/>
            </a:pPr>
            <a:r>
              <a:rPr lang="en-US" sz="2000" b="1" dirty="0"/>
              <a:t>GraphAny</a:t>
            </a:r>
          </a:p>
          <a:p>
            <a:pPr marL="0" indent="0">
              <a:buNone/>
            </a:pPr>
            <a:r>
              <a:rPr lang="en-US" sz="2000" dirty="0"/>
              <a:t>An architecture that can solve node classification on any new graph (homophilic and heterophilic) with any feature and label spaces in both transductive and inductive setups</a:t>
            </a:r>
          </a:p>
          <a:p>
            <a:pPr marL="0" indent="0">
              <a:buNone/>
            </a:pPr>
            <a:endParaRPr lang="en-US" sz="2000" dirty="0"/>
          </a:p>
          <a:p>
            <a:pPr marL="0" indent="0">
              <a:buNone/>
            </a:pPr>
            <a:r>
              <a:rPr lang="en-US" sz="2000" b="1" dirty="0"/>
              <a:t>Solutions to challenges:</a:t>
            </a:r>
          </a:p>
          <a:p>
            <a:r>
              <a:rPr lang="en-US" sz="2000" dirty="0"/>
              <a:t>models inference on a new graph as an analytical solution to a </a:t>
            </a:r>
            <a:r>
              <a:rPr lang="en-US" sz="2000" dirty="0" err="1"/>
              <a:t>LinearGNN</a:t>
            </a:r>
            <a:endParaRPr lang="en-US" sz="2000" dirty="0"/>
          </a:p>
          <a:p>
            <a:r>
              <a:rPr lang="en-US" sz="2000" dirty="0"/>
              <a:t>learns attention scores for each node to fuse the predictions of multiple LinearGNNs</a:t>
            </a:r>
          </a:p>
          <a:p>
            <a:pPr marL="0" indent="0">
              <a:buNone/>
            </a:pPr>
            <a:endParaRPr lang="en-US" sz="2000" dirty="0"/>
          </a:p>
          <a:p>
            <a:r>
              <a:rPr lang="en-US" sz="2000" dirty="0"/>
              <a:t>no expensive gradient steps for label prediction  </a:t>
            </a:r>
          </a:p>
        </p:txBody>
      </p:sp>
      <p:sp>
        <p:nvSpPr>
          <p:cNvPr id="7" name="Title 1">
            <a:extLst>
              <a:ext uri="{FF2B5EF4-FFF2-40B4-BE49-F238E27FC236}">
                <a16:creationId xmlns:a16="http://schemas.microsoft.com/office/drawing/2014/main" id="{D90160C1-1C29-9D08-DF17-0823DC5B52E7}"/>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Method</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171364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D036E1-504B-B787-84BC-C1CA6A8BCDD6}"/>
              </a:ext>
            </a:extLst>
          </p:cNvPr>
          <p:cNvSpPr>
            <a:spLocks noGrp="1"/>
          </p:cNvSpPr>
          <p:nvPr>
            <p:ph idx="1"/>
          </p:nvPr>
        </p:nvSpPr>
        <p:spPr>
          <a:xfrm>
            <a:off x="207390" y="4801181"/>
            <a:ext cx="11632675" cy="1873293"/>
          </a:xfrm>
        </p:spPr>
        <p:txBody>
          <a:bodyPr>
            <a:normAutofit/>
          </a:bodyPr>
          <a:lstStyle/>
          <a:p>
            <a:pPr marL="0" indent="0">
              <a:buNone/>
            </a:pPr>
            <a:r>
              <a:rPr lang="en-US" sz="2000" b="1" dirty="0"/>
              <a:t>Two main components:</a:t>
            </a:r>
          </a:p>
          <a:p>
            <a:r>
              <a:rPr lang="en-US" sz="2000" b="1" dirty="0"/>
              <a:t>LinearGNNs: </a:t>
            </a:r>
            <a:r>
              <a:rPr lang="en-US" sz="2000" dirty="0"/>
              <a:t>An approximation of labels with a transformation in a closed form and non-</a:t>
            </a:r>
            <a:r>
              <a:rPr lang="en-US" sz="2000" dirty="0" err="1"/>
              <a:t>paramaetric</a:t>
            </a:r>
            <a:r>
              <a:rPr lang="en-US" sz="2000" dirty="0"/>
              <a:t>, </a:t>
            </a:r>
          </a:p>
          <a:p>
            <a:r>
              <a:rPr lang="en-US" sz="2000" b="1" dirty="0"/>
              <a:t>An attention module: </a:t>
            </a:r>
            <a:r>
              <a:rPr lang="en-US" sz="2000" dirty="0"/>
              <a:t>learns to combine multiple LinearGNNs based on inductive features that generalize to new graphs.</a:t>
            </a:r>
          </a:p>
        </p:txBody>
      </p:sp>
      <p:sp>
        <p:nvSpPr>
          <p:cNvPr id="7" name="Content Placeholder 2">
            <a:extLst>
              <a:ext uri="{FF2B5EF4-FFF2-40B4-BE49-F238E27FC236}">
                <a16:creationId xmlns:a16="http://schemas.microsoft.com/office/drawing/2014/main" id="{8909A455-134D-E843-6A7B-E436920A6E50}"/>
              </a:ext>
            </a:extLst>
          </p:cNvPr>
          <p:cNvSpPr txBox="1">
            <a:spLocks/>
          </p:cNvSpPr>
          <p:nvPr/>
        </p:nvSpPr>
        <p:spPr>
          <a:xfrm>
            <a:off x="2931735" y="1809078"/>
            <a:ext cx="14815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a:extLst>
              <a:ext uri="{FF2B5EF4-FFF2-40B4-BE49-F238E27FC236}">
                <a16:creationId xmlns:a16="http://schemas.microsoft.com/office/drawing/2014/main" id="{3DEF81D1-C7A0-BF72-AA27-97B72D2F375A}"/>
              </a:ext>
            </a:extLst>
          </p:cNvPr>
          <p:cNvPicPr>
            <a:picLocks noChangeAspect="1"/>
          </p:cNvPicPr>
          <p:nvPr/>
        </p:nvPicPr>
        <p:blipFill>
          <a:blip r:embed="rId2"/>
          <a:stretch>
            <a:fillRect/>
          </a:stretch>
        </p:blipFill>
        <p:spPr>
          <a:xfrm>
            <a:off x="441252" y="1584362"/>
            <a:ext cx="11178366" cy="2848522"/>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
        <p:nvSpPr>
          <p:cNvPr id="5" name="Title 1">
            <a:extLst>
              <a:ext uri="{FF2B5EF4-FFF2-40B4-BE49-F238E27FC236}">
                <a16:creationId xmlns:a16="http://schemas.microsoft.com/office/drawing/2014/main" id="{F3420BCA-8612-990C-1AB1-F99E192A33ED}"/>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Method</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50508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B487F9-6295-A6FA-FFEF-7BAD02C47CB7}"/>
              </a:ext>
            </a:extLst>
          </p:cNvPr>
          <p:cNvPicPr>
            <a:picLocks noGrp="1" noChangeAspect="1"/>
          </p:cNvPicPr>
          <p:nvPr>
            <p:ph idx="1"/>
          </p:nvPr>
        </p:nvPicPr>
        <p:blipFill>
          <a:blip r:embed="rId2"/>
          <a:stretch>
            <a:fillRect/>
          </a:stretch>
        </p:blipFill>
        <p:spPr>
          <a:xfrm>
            <a:off x="758176" y="2085663"/>
            <a:ext cx="5738014" cy="3147729"/>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
        <p:nvSpPr>
          <p:cNvPr id="6" name="Title 1">
            <a:extLst>
              <a:ext uri="{FF2B5EF4-FFF2-40B4-BE49-F238E27FC236}">
                <a16:creationId xmlns:a16="http://schemas.microsoft.com/office/drawing/2014/main" id="{5CBA82E7-2E15-374A-EBF3-2913C42E83E0}"/>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LinearGNNs</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8" name="Content Placeholder 2">
            <a:extLst>
              <a:ext uri="{FF2B5EF4-FFF2-40B4-BE49-F238E27FC236}">
                <a16:creationId xmlns:a16="http://schemas.microsoft.com/office/drawing/2014/main" id="{CA1AF9E7-43EF-8D7D-EB12-296646E68B08}"/>
              </a:ext>
            </a:extLst>
          </p:cNvPr>
          <p:cNvSpPr txBox="1">
            <a:spLocks/>
          </p:cNvSpPr>
          <p:nvPr/>
        </p:nvSpPr>
        <p:spPr>
          <a:xfrm>
            <a:off x="638240" y="1584362"/>
            <a:ext cx="6775151" cy="472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Idea is from simple graph convolutional networks (SGC) </a:t>
            </a:r>
          </a:p>
        </p:txBody>
      </p:sp>
      <p:sp>
        <p:nvSpPr>
          <p:cNvPr id="10" name="TextBox 9">
            <a:extLst>
              <a:ext uri="{FF2B5EF4-FFF2-40B4-BE49-F238E27FC236}">
                <a16:creationId xmlns:a16="http://schemas.microsoft.com/office/drawing/2014/main" id="{7C32F592-8520-7E39-682C-8B771FB9C692}"/>
              </a:ext>
            </a:extLst>
          </p:cNvPr>
          <p:cNvSpPr txBox="1"/>
          <p:nvPr/>
        </p:nvSpPr>
        <p:spPr>
          <a:xfrm>
            <a:off x="638240" y="5445472"/>
            <a:ext cx="10530942" cy="1015663"/>
          </a:xfrm>
          <a:prstGeom prst="rect">
            <a:avLst/>
          </a:prstGeom>
          <a:noFill/>
        </p:spPr>
        <p:txBody>
          <a:bodyPr wrap="square">
            <a:spAutoFit/>
          </a:bodyPr>
          <a:lstStyle/>
          <a:p>
            <a:r>
              <a:rPr lang="en-US" sz="2000" dirty="0"/>
              <a:t>It approximates the prediction of linear GNNs (like SGC) with a single forward pass. </a:t>
            </a:r>
          </a:p>
          <a:p>
            <a:r>
              <a:rPr lang="en-US" sz="2000" dirty="0"/>
              <a:t>- No training </a:t>
            </a:r>
          </a:p>
          <a:p>
            <a:r>
              <a:rPr lang="en-US" sz="2000" dirty="0"/>
              <a:t>- Same time complexity as a standard GCN at inference time</a:t>
            </a:r>
          </a:p>
        </p:txBody>
      </p:sp>
      <p:sp>
        <p:nvSpPr>
          <p:cNvPr id="14" name="TextBox 13">
            <a:extLst>
              <a:ext uri="{FF2B5EF4-FFF2-40B4-BE49-F238E27FC236}">
                <a16:creationId xmlns:a16="http://schemas.microsoft.com/office/drawing/2014/main" id="{A642B2CC-43BD-34BC-9A50-C480087BF43E}"/>
              </a:ext>
            </a:extLst>
          </p:cNvPr>
          <p:cNvSpPr txBox="1"/>
          <p:nvPr/>
        </p:nvSpPr>
        <p:spPr>
          <a:xfrm>
            <a:off x="0" y="0"/>
            <a:ext cx="3754445" cy="307777"/>
          </a:xfrm>
          <a:prstGeom prst="rect">
            <a:avLst/>
          </a:prstGeom>
          <a:noFill/>
        </p:spPr>
        <p:txBody>
          <a:bodyPr wrap="square">
            <a:spAutoFit/>
          </a:bodyPr>
          <a:lstStyle/>
          <a:p>
            <a:r>
              <a:rPr lang="en-US" sz="1400" dirty="0"/>
              <a:t>Paper: Simplifying Graph Convolutional Networks</a:t>
            </a:r>
          </a:p>
        </p:txBody>
      </p:sp>
      <p:pic>
        <p:nvPicPr>
          <p:cNvPr id="16" name="Picture 15">
            <a:extLst>
              <a:ext uri="{FF2B5EF4-FFF2-40B4-BE49-F238E27FC236}">
                <a16:creationId xmlns:a16="http://schemas.microsoft.com/office/drawing/2014/main" id="{B0BD701B-FB9A-72F0-E381-92C0941A989A}"/>
              </a:ext>
            </a:extLst>
          </p:cNvPr>
          <p:cNvPicPr>
            <a:picLocks noChangeAspect="1"/>
          </p:cNvPicPr>
          <p:nvPr/>
        </p:nvPicPr>
        <p:blipFill>
          <a:blip r:embed="rId3"/>
          <a:stretch>
            <a:fillRect/>
          </a:stretch>
        </p:blipFill>
        <p:spPr>
          <a:xfrm>
            <a:off x="6635263" y="2757331"/>
            <a:ext cx="5145011" cy="1343337"/>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pic>
        <p:nvPicPr>
          <p:cNvPr id="18" name="Picture 17">
            <a:extLst>
              <a:ext uri="{FF2B5EF4-FFF2-40B4-BE49-F238E27FC236}">
                <a16:creationId xmlns:a16="http://schemas.microsoft.com/office/drawing/2014/main" id="{326D2640-FBD1-ED7E-9737-C75081738AFA}"/>
              </a:ext>
            </a:extLst>
          </p:cNvPr>
          <p:cNvPicPr>
            <a:picLocks noChangeAspect="1"/>
          </p:cNvPicPr>
          <p:nvPr/>
        </p:nvPicPr>
        <p:blipFill>
          <a:blip r:embed="rId4"/>
          <a:stretch>
            <a:fillRect/>
          </a:stretch>
        </p:blipFill>
        <p:spPr>
          <a:xfrm>
            <a:off x="6635263" y="4217045"/>
            <a:ext cx="1432211" cy="413579"/>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pic>
        <p:nvPicPr>
          <p:cNvPr id="19" name="Picture 18">
            <a:extLst>
              <a:ext uri="{FF2B5EF4-FFF2-40B4-BE49-F238E27FC236}">
                <a16:creationId xmlns:a16="http://schemas.microsoft.com/office/drawing/2014/main" id="{EDCE75E8-72FE-B9AC-7949-88AD239FFDA3}"/>
              </a:ext>
            </a:extLst>
          </p:cNvPr>
          <p:cNvPicPr>
            <a:picLocks noChangeAspect="1"/>
          </p:cNvPicPr>
          <p:nvPr/>
        </p:nvPicPr>
        <p:blipFill rotWithShape="1">
          <a:blip r:embed="rId5"/>
          <a:srcRect l="13237" t="10153" r="36859" b="40534"/>
          <a:stretch/>
        </p:blipFill>
        <p:spPr>
          <a:xfrm>
            <a:off x="6742403" y="500553"/>
            <a:ext cx="5037871" cy="1268549"/>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799424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F280ED-4052-CD3B-8981-FD2EC59572E7}"/>
              </a:ext>
            </a:extLst>
          </p:cNvPr>
          <p:cNvSpPr>
            <a:spLocks noGrp="1"/>
          </p:cNvSpPr>
          <p:nvPr>
            <p:ph idx="1"/>
          </p:nvPr>
        </p:nvSpPr>
        <p:spPr>
          <a:xfrm>
            <a:off x="838200" y="2163444"/>
            <a:ext cx="10515600" cy="1174767"/>
          </a:xfrm>
        </p:spPr>
        <p:txBody>
          <a:bodyPr>
            <a:noAutofit/>
          </a:bodyPr>
          <a:lstStyle/>
          <a:p>
            <a:pPr marL="0" indent="0">
              <a:buNone/>
            </a:pPr>
            <a:r>
              <a:rPr lang="en-US" sz="2000" dirty="0"/>
              <a:t>An attention module over a set of multiple LinearGNNs</a:t>
            </a:r>
          </a:p>
          <a:p>
            <a:r>
              <a:rPr lang="en-US" sz="2000" dirty="0"/>
              <a:t>it should be robust to transformations on features and labels, such as permutation or masking on some dimensions</a:t>
            </a:r>
          </a:p>
          <a:p>
            <a:endParaRPr lang="en-US" sz="2000" dirty="0"/>
          </a:p>
          <a:p>
            <a:endParaRPr lang="en-US" sz="2000" dirty="0"/>
          </a:p>
          <a:p>
            <a:endParaRPr lang="en-US" sz="2000" dirty="0"/>
          </a:p>
          <a:p>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594CCBC5-DE5A-291C-2F4E-595D7F34C87F}"/>
              </a:ext>
            </a:extLst>
          </p:cNvPr>
          <p:cNvPicPr>
            <a:picLocks noChangeAspect="1"/>
          </p:cNvPicPr>
          <p:nvPr/>
        </p:nvPicPr>
        <p:blipFill>
          <a:blip r:embed="rId2"/>
          <a:stretch>
            <a:fillRect/>
          </a:stretch>
        </p:blipFill>
        <p:spPr>
          <a:xfrm>
            <a:off x="609486" y="3565999"/>
            <a:ext cx="10744314" cy="1587293"/>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
        <p:nvSpPr>
          <p:cNvPr id="9" name="Title 1">
            <a:extLst>
              <a:ext uri="{FF2B5EF4-FFF2-40B4-BE49-F238E27FC236}">
                <a16:creationId xmlns:a16="http://schemas.microsoft.com/office/drawing/2014/main" id="{E5BDAB7B-0299-E47F-57F0-33B2447F0EA3}"/>
              </a:ext>
            </a:extLst>
          </p:cNvPr>
          <p:cNvSpPr>
            <a:spLocks noGrp="1"/>
          </p:cNvSpPr>
          <p:nvPr>
            <p:ph type="title"/>
          </p:nvPr>
        </p:nvSpPr>
        <p:spPr>
          <a:xfrm>
            <a:off x="441252" y="258799"/>
            <a:ext cx="10515600" cy="1325563"/>
          </a:xfrm>
        </p:spPr>
        <p:txBody>
          <a:bodyPr/>
          <a:lstStyle/>
          <a:p>
            <a:r>
              <a:rPr lang="en-US" sz="4800"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Attention module</a:t>
            </a:r>
            <a:endParaRPr lang="en-US" b="1" u="sng"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12" name="Picture 11">
            <a:extLst>
              <a:ext uri="{FF2B5EF4-FFF2-40B4-BE49-F238E27FC236}">
                <a16:creationId xmlns:a16="http://schemas.microsoft.com/office/drawing/2014/main" id="{DB8D6F07-D6B0-B9FE-F20E-A97FF02CC9C2}"/>
              </a:ext>
            </a:extLst>
          </p:cNvPr>
          <p:cNvPicPr>
            <a:picLocks noChangeAspect="1"/>
          </p:cNvPicPr>
          <p:nvPr/>
        </p:nvPicPr>
        <p:blipFill rotWithShape="1">
          <a:blip r:embed="rId3"/>
          <a:srcRect l="75483" t="18924" r="7886" b="2554"/>
          <a:stretch/>
        </p:blipFill>
        <p:spPr>
          <a:xfrm>
            <a:off x="9674853" y="379606"/>
            <a:ext cx="1678947" cy="2019927"/>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143847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780</Words>
  <Application>Microsoft Office PowerPoint</Application>
  <PresentationFormat>Widescreen</PresentationFormat>
  <Paragraphs>98</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Yu Gothic</vt:lpstr>
      <vt:lpstr>Arial</vt:lpstr>
      <vt:lpstr>Calibri</vt:lpstr>
      <vt:lpstr>Calibri Light</vt:lpstr>
      <vt:lpstr>Cambria Math</vt:lpstr>
      <vt:lpstr>Times New Roman</vt:lpstr>
      <vt:lpstr>Office Theme</vt:lpstr>
      <vt:lpstr>GraphAny A Foundation Model for Node Classification on Any Graph</vt:lpstr>
      <vt:lpstr>Definitions</vt:lpstr>
      <vt:lpstr>Problem definition</vt:lpstr>
      <vt:lpstr>Problem definition</vt:lpstr>
      <vt:lpstr>Related works</vt:lpstr>
      <vt:lpstr>Method</vt:lpstr>
      <vt:lpstr>Method</vt:lpstr>
      <vt:lpstr>LinearGNNs</vt:lpstr>
      <vt:lpstr>Attention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Vefghi</dc:creator>
  <cp:lastModifiedBy>Ali Vefghi</cp:lastModifiedBy>
  <cp:revision>42</cp:revision>
  <dcterms:created xsi:type="dcterms:W3CDTF">2024-06-17T12:23:32Z</dcterms:created>
  <dcterms:modified xsi:type="dcterms:W3CDTF">2024-06-18T14:55:22Z</dcterms:modified>
</cp:coreProperties>
</file>